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74" r:id="rId5"/>
    <p:sldId id="275" r:id="rId6"/>
    <p:sldId id="276" r:id="rId7"/>
    <p:sldId id="277" r:id="rId8"/>
    <p:sldId id="278" r:id="rId9"/>
    <p:sldId id="280" r:id="rId10"/>
    <p:sldId id="279" r:id="rId11"/>
    <p:sldId id="281" r:id="rId12"/>
    <p:sldId id="284" r:id="rId13"/>
    <p:sldId id="283" r:id="rId14"/>
    <p:sldId id="285" r:id="rId15"/>
    <p:sldId id="286" r:id="rId16"/>
    <p:sldId id="291" r:id="rId17"/>
    <p:sldId id="287" r:id="rId18"/>
    <p:sldId id="295" r:id="rId19"/>
    <p:sldId id="290" r:id="rId20"/>
    <p:sldId id="288" r:id="rId21"/>
    <p:sldId id="292" r:id="rId22"/>
    <p:sldId id="293" r:id="rId23"/>
    <p:sldId id="294" r:id="rId24"/>
    <p:sldId id="297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78777" autoAdjust="0"/>
  </p:normalViewPr>
  <p:slideViewPr>
    <p:cSldViewPr snapToGrid="0" snapToObjects="1" showGuides="1">
      <p:cViewPr varScale="1">
        <p:scale>
          <a:sx n="68" d="100"/>
          <a:sy n="68" d="100"/>
        </p:scale>
        <p:origin x="12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6/22/2022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2) The time for training million images which took accelerator years 5 years ago now take accelerator days. </a:t>
            </a:r>
          </a:p>
          <a:p>
            <a:r>
              <a:rPr lang="en-US" dirty="0"/>
              <a:t>3) The experiment done in critical zone observatory on </a:t>
            </a:r>
            <a:r>
              <a:rPr lang="en-US" dirty="0" err="1"/>
              <a:t>imagenet</a:t>
            </a:r>
            <a:r>
              <a:rPr lang="en-US" dirty="0"/>
              <a:t> achieved an accuracy of 11.5% which is less than common Computer vision approaches we see.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19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95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3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4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40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01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67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55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2) The time for training million images which took accelerator years 5 years ago now take accelerator days. </a:t>
            </a:r>
          </a:p>
          <a:p>
            <a:r>
              <a:rPr lang="en-US" dirty="0"/>
              <a:t>3) The experiment done in critical zone observatory on </a:t>
            </a:r>
            <a:r>
              <a:rPr lang="en-US" dirty="0" err="1"/>
              <a:t>imagenet</a:t>
            </a:r>
            <a:r>
              <a:rPr lang="en-US" dirty="0"/>
              <a:t> achieved an accuracy of 11.5% which is less than common Computer vision approaches we see.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7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06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4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The dataset will have many images of same type. Let’s say a photo of a dog and a sketch of a dog. We will average them out before representing it as a vector and this improves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87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9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663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5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6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04122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790E-48FE-324B-A4AD-34E3A7792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6" r:id="rId10"/>
    <p:sldLayoutId id="2147483660" r:id="rId11"/>
    <p:sldLayoutId id="214748366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CLIP/blob/main/model-card.md" TargetMode="External"/><Relationship Id="rId2" Type="http://schemas.openxmlformats.org/officeDocument/2006/relationships/hyperlink" Target="https://openai.com/blog/clip/#rf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1082351"/>
            <a:ext cx="6638544" cy="2794705"/>
          </a:xfrm>
        </p:spPr>
        <p:txBody>
          <a:bodyPr/>
          <a:lstStyle/>
          <a:p>
            <a:r>
              <a:rPr lang="en-US" sz="3200" dirty="0" err="1"/>
              <a:t>CLIP:Learning</a:t>
            </a:r>
            <a:r>
              <a:rPr lang="en-US" sz="3200" dirty="0"/>
              <a:t> Transferable Visual Models From Natural </a:t>
            </a:r>
            <a:r>
              <a:rPr lang="en-US" sz="3200" dirty="0" err="1"/>
              <a:t>LanGuage</a:t>
            </a:r>
            <a:r>
              <a:rPr lang="en-US" sz="3200" dirty="0"/>
              <a:t> </a:t>
            </a:r>
            <a:r>
              <a:rPr lang="en-US" sz="3200" dirty="0" err="1"/>
              <a:t>SuperVision</a:t>
            </a:r>
            <a:endParaRPr lang="en-US" sz="3200" dirty="0"/>
          </a:p>
        </p:txBody>
      </p:sp>
      <p:sp>
        <p:nvSpPr>
          <p:cNvPr id="7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PRESENTED BY:- SAGAR KHUTETA </a:t>
            </a:r>
          </a:p>
          <a:p>
            <a:r>
              <a:rPr lang="en-US" sz="1800" dirty="0"/>
              <a:t>COURSE:- CSE  705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0022D5-C0FB-8954-D071-8ADF7147F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59"/>
    </mc:Choice>
    <mc:Fallback>
      <p:transition spd="slow" advTm="16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EXPERIMENTS AND RESULTS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19B8D2-CA8C-3AC1-74B4-51D4D950A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1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5"/>
    </mc:Choice>
    <mc:Fallback>
      <p:transition spd="slow" advTm="7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ZERO-SHOT CLIP VS LINEAR PROBE ON RESNET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ResNet50 is fine-tuned on all of the 27 datasets.</a:t>
            </a:r>
          </a:p>
          <a:p>
            <a:r>
              <a:rPr lang="en-US" dirty="0"/>
              <a:t>We observe that the scores are low for datasets like </a:t>
            </a:r>
            <a:r>
              <a:rPr lang="en-US" dirty="0" err="1"/>
              <a:t>EuroSAT</a:t>
            </a:r>
            <a:r>
              <a:rPr lang="en-US" dirty="0"/>
              <a:t> and KITTI Distance and high for </a:t>
            </a:r>
            <a:r>
              <a:rPr lang="en-US" dirty="0" err="1"/>
              <a:t>StanfordCars</a:t>
            </a:r>
            <a:r>
              <a:rPr lang="en-US" dirty="0"/>
              <a:t> and Country211 Datasets as compared to linear probe on resnet50.</a:t>
            </a:r>
          </a:p>
          <a:p>
            <a:r>
              <a:rPr lang="en-US" dirty="0"/>
              <a:t>On an average Zero-Shot CLIP performs better than fine-tuned </a:t>
            </a:r>
            <a:r>
              <a:rPr lang="en-US" dirty="0" err="1"/>
              <a:t>resnet</a:t>
            </a:r>
            <a:r>
              <a:rPr lang="en-US" dirty="0"/>
              <a:t> on these datasets.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5E0CF-2C9D-A194-F36B-2888CE36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2185416"/>
            <a:ext cx="4552950" cy="43719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6337DC-8B3F-A6A0-E7BD-62D517743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49"/>
    </mc:Choice>
    <mc:Fallback>
      <p:transition spd="slow" advTm="63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44216"/>
            <a:ext cx="6951472" cy="646331"/>
          </a:xfrm>
        </p:spPr>
        <p:txBody>
          <a:bodyPr/>
          <a:lstStyle/>
          <a:p>
            <a:r>
              <a:rPr lang="en-US" sz="2000" dirty="0"/>
              <a:t>ZERO-SHOT CLIP VS LINEAR PROBE CLIP ON LABELED EXAMPLES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91E82-AD43-1875-5349-07BC9FDFC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040" y="2185416"/>
            <a:ext cx="7839075" cy="34480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37AF64-8DFC-F173-E364-53EB533FB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3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19"/>
    </mc:Choice>
    <mc:Fallback>
      <p:transition spd="slow" advTm="85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ZERO-SHOT CLIP VS OTHER TRAINED MODELS ON LABELED EXAMPLES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can see that the performance of CLIP is better performing than other models when we provide limited number of labeled training data.</a:t>
            </a:r>
          </a:p>
          <a:p>
            <a:r>
              <a:rPr lang="en-US" sz="18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We also see an anomaly where the Linear Probe CLIP is less accurate than Zero-Shot CLIP for up to 4 labeled data.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E31F90-EED2-D190-E8DA-B626A34AE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1AFC9-158B-C3D5-CAB1-D51272B70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719" y="2340740"/>
            <a:ext cx="3886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8"/>
    </mc:Choice>
    <mc:Fallback>
      <p:transition spd="slow" advTm="11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ZERO-SHOT CLIP SCALING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96CC9-609F-FA4D-A810-3CADC4327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960" y="2293746"/>
            <a:ext cx="5294859" cy="332323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6CD074D-8DD8-88DD-006C-CBEA26F32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2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70"/>
    </mc:Choice>
    <mc:Fallback>
      <p:transition spd="slow" advTm="31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LINEAR PROBE OVER OTHER DATASETS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04D83-F35A-6AAF-86A5-FC6BE292A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088" y="2137977"/>
            <a:ext cx="7213601" cy="433813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16D72B6-8FAA-930F-7F3B-EB84D6506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6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77"/>
    </mc:Choice>
    <mc:Fallback>
      <p:transition spd="slow" advTm="50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ZERO-SHOT CLIP VS HUMANS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E7628-F496-06F1-A27E-CDD72F71F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2185417"/>
            <a:ext cx="4881880" cy="4411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C66E52-DA2D-2133-FE35-5524DC1A5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939" y="2481086"/>
            <a:ext cx="5753100" cy="20764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BD34D3-6C4B-15FE-2DC4-1FFA929EE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5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97"/>
    </mc:Choice>
    <mc:Fallback>
      <p:transition spd="slow" advTm="56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ZERO SHOT VS RESNET ON DISTRIBUTION SHIFT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EB0DC-F9EF-AC78-1D1F-AD016A058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966" y="2192083"/>
            <a:ext cx="8827921" cy="340083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ECAFB4A-5C08-5F3A-9B52-922FC24AC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74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87"/>
    </mc:Choice>
    <mc:Fallback>
      <p:transition spd="slow" advTm="93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ZERO SHOT VS RESNET ON DISTRIBUTION SHIFT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EB0DC-F9EF-AC78-1D1F-AD016A058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966" y="2192083"/>
            <a:ext cx="8827921" cy="340083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ECAFB4A-5C08-5F3A-9B52-922FC24AC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2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87"/>
    </mc:Choice>
    <mc:Fallback>
      <p:transition spd="slow" advTm="93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LIMITATIONS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83D7158-1C10-4683-2EB3-7616CB1DAD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5"/>
    </mc:Choice>
    <mc:Fallback>
      <p:transition spd="slow" advTm="8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INTRODUCTION AND MOTIVATION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94F6BC-3CB0-66BF-461B-AE4BF51C3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0"/>
    </mc:Choice>
    <mc:Fallback>
      <p:transition spd="slow" advTm="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LIMITATIONS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CLIP does not perform well on abstract and complicated tasks such as counting the number of objects in an image or how close 2 objects are in the image.</a:t>
            </a:r>
          </a:p>
          <a:p>
            <a:r>
              <a:rPr lang="en-US" dirty="0"/>
              <a:t>It also struggles on fine-grained classification such as telling difference between car models and flower species.</a:t>
            </a:r>
          </a:p>
          <a:p>
            <a:r>
              <a:rPr lang="en-US" dirty="0"/>
              <a:t>CLIP also still has poor generalization to images not covered in the pretraining dataset. </a:t>
            </a:r>
            <a:r>
              <a:rPr lang="en-US" dirty="0" err="1"/>
              <a:t>E.g</a:t>
            </a:r>
            <a:r>
              <a:rPr lang="en-US" dirty="0"/>
              <a:t> MNIST</a:t>
            </a:r>
          </a:p>
          <a:p>
            <a:r>
              <a:rPr lang="en-US" dirty="0"/>
              <a:t>The prompt engineering sometimes require trial and error to perform well.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20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DE79D66-580E-FDE4-1849-7884411C6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9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586"/>
    </mc:Choice>
    <mc:Fallback>
      <p:transition spd="slow" advTm="96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BIAS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6223126-A998-4486-F519-81F0D8862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0"/>
    </mc:Choice>
    <mc:Fallback>
      <p:transition spd="slow" advTm="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BIAS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have used the </a:t>
            </a:r>
            <a:r>
              <a:rPr lang="en-US" dirty="0" err="1"/>
              <a:t>fairface</a:t>
            </a:r>
            <a:r>
              <a:rPr lang="en-US" dirty="0"/>
              <a:t> dataset for this purpose.</a:t>
            </a:r>
          </a:p>
          <a:p>
            <a:r>
              <a:rPr lang="en-US" dirty="0"/>
              <a:t>It consists of people of 7 different races and 2 genders.</a:t>
            </a:r>
          </a:p>
          <a:p>
            <a:r>
              <a:rPr lang="en-US" dirty="0"/>
              <a:t>In addition to the above races they add 4 non-human classes(animal, gorilla, chimpanzee and orangutan) and 3 crime-related classes(Thief, criminal and suspicious person).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DA1686-766C-64C0-2B1B-3E3B3A130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9A3E9-523C-098F-8EDB-2D3873F62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044" y="2090547"/>
            <a:ext cx="5023556" cy="25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3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36"/>
    </mc:Choice>
    <mc:Fallback>
      <p:transition spd="slow" advTm="28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BIAS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27740-D012-C386-8964-C2300A3C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375" y="2423231"/>
            <a:ext cx="6648450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6662E-90A7-565E-11CA-74D1AEC3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875" y="4005262"/>
            <a:ext cx="7639050" cy="115252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4B17D43-CCAF-0130-8FD3-A99B752A0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9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27"/>
    </mc:Choice>
    <mc:Fallback>
      <p:transition spd="slow" advTm="60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763F-6B8A-B1D7-ED0B-635BDB97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665815"/>
            <a:ext cx="6951472" cy="424732"/>
          </a:xfrm>
        </p:spPr>
        <p:txBody>
          <a:bodyPr/>
          <a:lstStyle/>
          <a:p>
            <a:r>
              <a:rPr lang="en-US" sz="2400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3EE6-AA94-402F-55CF-E2BA85D4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CLIP is highly efficient. It learnt from </a:t>
            </a:r>
            <a:r>
              <a:rPr lang="en-US" dirty="0" err="1"/>
              <a:t>unfiltered,varied</a:t>
            </a:r>
            <a:r>
              <a:rPr lang="en-US" dirty="0"/>
              <a:t> and highly noisy data and still gives us excellent results.</a:t>
            </a:r>
          </a:p>
          <a:p>
            <a:r>
              <a:rPr lang="en-US" dirty="0">
                <a:latin typeface="+mj-lt"/>
              </a:rPr>
              <a:t>CLIP is highly flexible and general. </a:t>
            </a:r>
            <a:r>
              <a:rPr lang="en-US" b="0" i="0" dirty="0">
                <a:effectLst/>
                <a:latin typeface="+mj-lt"/>
              </a:rPr>
              <a:t>While CLIP’s zero-shot OCR performance is mixed, its semantic OCR representation is quite useful.</a:t>
            </a:r>
          </a:p>
          <a:p>
            <a:r>
              <a:rPr lang="en-US" dirty="0">
                <a:latin typeface="+mj-lt"/>
              </a:rPr>
              <a:t>It does have certain limitations but this approach has several benefits and can be pursued for </a:t>
            </a:r>
            <a:r>
              <a:rPr lang="en-US">
                <a:latin typeface="+mj-lt"/>
              </a:rPr>
              <a:t>further research.</a:t>
            </a:r>
            <a:endParaRPr lang="en-US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F0DAE-52BD-D491-F265-0D8704A175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56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04A2-88CD-0E44-6B3D-BC3E33D2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5AD2D-8E9A-F1E3-B8FC-38AB36D29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CLIP Blog Post:- </a:t>
            </a:r>
            <a:r>
              <a:rPr lang="en-US" dirty="0">
                <a:hlinkClick r:id="rId2"/>
              </a:rPr>
              <a:t>https://openai.com/blog/clip/#rf1</a:t>
            </a:r>
            <a:endParaRPr lang="en-US" dirty="0"/>
          </a:p>
          <a:p>
            <a:r>
              <a:rPr lang="en-US" dirty="0"/>
              <a:t>CLIP Model Card:- </a:t>
            </a:r>
            <a:r>
              <a:rPr lang="en-US" dirty="0">
                <a:hlinkClick r:id="rId3"/>
              </a:rPr>
              <a:t>https://github.com/openai/CLIP/blob/main/model-card.md</a:t>
            </a:r>
            <a:endParaRPr lang="en-US" dirty="0"/>
          </a:p>
          <a:p>
            <a:r>
              <a:rPr lang="en-US" dirty="0"/>
              <a:t>https://www.youtube.com/watch?v=fQyHEXZB-nM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6E983-5FDD-6FCD-173F-D596862702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5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665815"/>
            <a:ext cx="6951472" cy="424732"/>
          </a:xfrm>
        </p:spPr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123121" cy="3968249"/>
          </a:xfrm>
        </p:spPr>
        <p:txBody>
          <a:bodyPr/>
          <a:lstStyle/>
          <a:p>
            <a:r>
              <a:rPr lang="en-US" dirty="0"/>
              <a:t>The current state-of-art computer vision algorithms are trained to predict a fixed set of objects. Although, we can train the algorithm for new set of objects, the process is computationally expensive and cumbersome.</a:t>
            </a:r>
          </a:p>
          <a:p>
            <a:r>
              <a:rPr lang="en-US" dirty="0"/>
              <a:t>The authors of this paper demonstrate that simple pre-training of task of predicting which caption goes with which image is a much better approach.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9D68E-22AB-AD7A-2A87-67D0063C1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322" y="2185416"/>
            <a:ext cx="5164716" cy="219064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B42417-53E2-ED8F-FA52-657438214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06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20"/>
    </mc:Choice>
    <mc:Fallback>
      <p:transition spd="slow" advTm="53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665815"/>
            <a:ext cx="6951472" cy="424732"/>
          </a:xfrm>
        </p:spPr>
        <p:txBody>
          <a:bodyPr/>
          <a:lstStyle/>
          <a:p>
            <a:r>
              <a:rPr lang="en-US" sz="2400" dirty="0"/>
              <a:t>MOTIVATION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Pretraining methods learning from raw text have revolutionized NLP over the last few years.</a:t>
            </a:r>
          </a:p>
          <a:p>
            <a:r>
              <a:rPr lang="en-US" dirty="0"/>
              <a:t>The scale of computing, model capacity and data have improved tremendously.</a:t>
            </a:r>
          </a:p>
          <a:p>
            <a:r>
              <a:rPr lang="en-US" dirty="0"/>
              <a:t>Natural Language supervision for image-representation has had poor performance as compared to image-classification models.</a:t>
            </a:r>
          </a:p>
          <a:p>
            <a:r>
              <a:rPr lang="en-US" dirty="0"/>
              <a:t>Large quantities of data of image text pair publicly available on the internet.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49BF04-285D-70C5-4E87-00145226AD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0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96"/>
    </mc:Choice>
    <mc:Fallback>
      <p:transition spd="slow" advTm="46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95E22-9D1F-0396-8950-1C21A3E3AE42}"/>
              </a:ext>
            </a:extLst>
          </p:cNvPr>
          <p:cNvSpPr txBox="1"/>
          <p:nvPr/>
        </p:nvSpPr>
        <p:spPr>
          <a:xfrm>
            <a:off x="658368" y="4254759"/>
            <a:ext cx="5761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DOES THE PRETRAINING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DATASET CLASSIFIER FROM LABELED TEXT AND USE FOR ZERO-SHOT PREDICTION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2393717-7975-A8F1-89EB-1D7E5C7FA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9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4"/>
    </mc:Choice>
    <mc:Fallback>
      <p:transition spd="slow" advTm="7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665815"/>
            <a:ext cx="6951472" cy="424732"/>
          </a:xfrm>
        </p:spPr>
        <p:txBody>
          <a:bodyPr/>
          <a:lstStyle/>
          <a:p>
            <a:r>
              <a:rPr lang="en-US" sz="2400" dirty="0"/>
              <a:t>CONTRASTIVE LEARNING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951472" cy="3968249"/>
          </a:xfrm>
        </p:spPr>
        <p:txBody>
          <a:bodyPr/>
          <a:lstStyle/>
          <a:p>
            <a:r>
              <a:rPr lang="en-US" dirty="0"/>
              <a:t>This is done with the help of dataset created by </a:t>
            </a:r>
            <a:r>
              <a:rPr lang="en-US" dirty="0" err="1"/>
              <a:t>OpenAI</a:t>
            </a:r>
            <a:r>
              <a:rPr lang="en-US" dirty="0"/>
              <a:t> which has 400 million text image pairs.</a:t>
            </a:r>
          </a:p>
          <a:p>
            <a:r>
              <a:rPr lang="en-US" dirty="0"/>
              <a:t>The text-encoder used is a masked self-attention transformer and the image encoders used are ResNet50 with modification and vision transformer.</a:t>
            </a:r>
          </a:p>
          <a:p>
            <a:r>
              <a:rPr lang="en-US" dirty="0"/>
              <a:t> The images and texts are passed through the respective encoders and a similarity matrix is created with these vectors.</a:t>
            </a:r>
          </a:p>
          <a:p>
            <a:r>
              <a:rPr lang="en-US" dirty="0"/>
              <a:t>In the similarity matrix we try to maximize cosine similarity of the N real pairs and minimizing the cosine similarity of the remaining N</a:t>
            </a:r>
            <a:r>
              <a:rPr lang="en-US" baseline="30000" dirty="0"/>
              <a:t>2</a:t>
            </a:r>
            <a:r>
              <a:rPr lang="en-US" dirty="0"/>
              <a:t> – N pairs.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08E3B-9478-8CD0-3A2A-9079962A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898" y="2190081"/>
            <a:ext cx="4989102" cy="346988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D5187F-1FCB-445C-F727-FC5E631436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44"/>
    </mc:Choice>
    <mc:Fallback>
      <p:transition spd="slow" advTm="106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665815"/>
            <a:ext cx="6951472" cy="424732"/>
          </a:xfrm>
        </p:spPr>
        <p:txBody>
          <a:bodyPr/>
          <a:lstStyle/>
          <a:p>
            <a:r>
              <a:rPr lang="en-US" sz="2400" dirty="0"/>
              <a:t>HOW DOES THE PRETRAINING WORK?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r>
              <a:rPr lang="en-US" dirty="0"/>
              <a:t>This paper is heavily inspired from the </a:t>
            </a:r>
            <a:r>
              <a:rPr lang="en-US" dirty="0" err="1"/>
              <a:t>convirt</a:t>
            </a:r>
            <a:r>
              <a:rPr lang="en-US" dirty="0"/>
              <a:t> paper from Stanford university.</a:t>
            </a:r>
          </a:p>
          <a:p>
            <a:r>
              <a:rPr lang="en-US" dirty="0"/>
              <a:t>The image is resized and a random cropping is done and it is passed through the encoder.</a:t>
            </a:r>
          </a:p>
          <a:p>
            <a:r>
              <a:rPr lang="en-US" dirty="0"/>
              <a:t>The loss function used here is cross-entropy loss and using  this loss value we get the desired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B5EF2-8B59-4BC8-699F-23FF57B55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630" y="1665815"/>
            <a:ext cx="5154779" cy="1550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745CF8-FB17-208A-D524-B02B04120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852" y="3428999"/>
            <a:ext cx="3895725" cy="342900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06F9D9D-C0D7-3BCF-64CD-9631885C1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33"/>
    </mc:Choice>
    <mc:Fallback>
      <p:transition spd="slow" advTm="90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44216"/>
            <a:ext cx="6951472" cy="646331"/>
          </a:xfrm>
        </p:spPr>
        <p:txBody>
          <a:bodyPr/>
          <a:lstStyle/>
          <a:p>
            <a:r>
              <a:rPr lang="en-US" sz="2000" dirty="0"/>
              <a:t>CREATE DATASET CLASSIFIER FROM LABELED TEXT AND USE ZERO-SHOT PREDICTION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r>
              <a:rPr lang="en-US" dirty="0"/>
              <a:t>In this process, we will use an unseen dataset like CIFAR10 for zero-shot prediction. </a:t>
            </a:r>
          </a:p>
          <a:p>
            <a:r>
              <a:rPr lang="en-US" dirty="0"/>
              <a:t>Firstly, the labels will be </a:t>
            </a:r>
            <a:r>
              <a:rPr lang="en-US" b="1" dirty="0"/>
              <a:t>prompt-engineered</a:t>
            </a:r>
            <a:r>
              <a:rPr lang="en-US" dirty="0"/>
              <a:t> as those labels give a better result.</a:t>
            </a:r>
          </a:p>
          <a:p>
            <a:r>
              <a:rPr lang="en-US" dirty="0"/>
              <a:t>The labels are then passed through the pre-trained text encoder to get text embeddings</a:t>
            </a:r>
          </a:p>
          <a:p>
            <a:r>
              <a:rPr lang="en-US" dirty="0"/>
              <a:t> Finally, the images will be passed through the image encoder and the image embedding will be used with all text-embeddings.</a:t>
            </a:r>
          </a:p>
          <a:p>
            <a:r>
              <a:rPr lang="en-US" dirty="0"/>
              <a:t>The one with best score will be our output.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5B7B7-AADB-44FF-549F-A823AE60C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721" y="1976437"/>
            <a:ext cx="3905250" cy="29051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3CE68F-6444-B10C-D3B6-E7B6180B9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7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375"/>
    </mc:Choice>
    <mc:Fallback>
      <p:transition spd="slow" advTm="128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44216"/>
            <a:ext cx="6951472" cy="646331"/>
          </a:xfrm>
        </p:spPr>
        <p:txBody>
          <a:bodyPr/>
          <a:lstStyle/>
          <a:p>
            <a:r>
              <a:rPr lang="en-US" sz="2000" dirty="0"/>
              <a:t>PROMPT ENGINEERING AND ENSEMBLING NEED AND RESULT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Polysemy Problem: Construction crane and crane(bird) are present in </a:t>
            </a:r>
            <a:r>
              <a:rPr lang="en-US" dirty="0" err="1"/>
              <a:t>imagenet</a:t>
            </a:r>
            <a:r>
              <a:rPr lang="en-US" dirty="0"/>
              <a:t> dataset. Adding more text like This is a Crane bird can help us solve this problem. </a:t>
            </a:r>
          </a:p>
          <a:p>
            <a:r>
              <a:rPr lang="en-US" dirty="0"/>
              <a:t>For OCR dataset putting quotes around number improved performance.</a:t>
            </a:r>
          </a:p>
          <a:p>
            <a:r>
              <a:rPr lang="en-US" dirty="0" err="1"/>
              <a:t>Ensembling</a:t>
            </a:r>
            <a:r>
              <a:rPr lang="en-US" dirty="0"/>
              <a:t> prompts across embedding space also increased the performance.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63EF4-E8A3-53DF-6402-6127302B2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819" y="2090547"/>
            <a:ext cx="3848100" cy="37719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DDF5DE1-39BA-4791-6894-5A2D32E3D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3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73"/>
    </mc:Choice>
    <mc:Fallback>
      <p:transition spd="slow" advTm="41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1036</Words>
  <Application>Microsoft Office PowerPoint</Application>
  <PresentationFormat>Widescreen</PresentationFormat>
  <Paragraphs>120</Paragraphs>
  <Slides>25</Slides>
  <Notes>17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Regular</vt:lpstr>
      <vt:lpstr>Georgia</vt:lpstr>
      <vt:lpstr>System Font Regular</vt:lpstr>
      <vt:lpstr>Office Theme</vt:lpstr>
      <vt:lpstr>CLIP:Learning Transferable Visual Models From Natural LanGuage SuperVision</vt:lpstr>
      <vt:lpstr>INTRODUCTION AND MOTIVATION</vt:lpstr>
      <vt:lpstr>INTRODUCTION</vt:lpstr>
      <vt:lpstr>MOTIVATION</vt:lpstr>
      <vt:lpstr>APPROACH</vt:lpstr>
      <vt:lpstr>CONTRASTIVE LEARNING</vt:lpstr>
      <vt:lpstr>HOW DOES THE PRETRAINING WORK?</vt:lpstr>
      <vt:lpstr>CREATE DATASET CLASSIFIER FROM LABELED TEXT AND USE ZERO-SHOT PREDICTION</vt:lpstr>
      <vt:lpstr>PROMPT ENGINEERING AND ENSEMBLING NEED AND RESULT</vt:lpstr>
      <vt:lpstr>EXPERIMENTS AND RESULTS</vt:lpstr>
      <vt:lpstr>ZERO-SHOT CLIP VS LINEAR PROBE ON RESNET</vt:lpstr>
      <vt:lpstr>ZERO-SHOT CLIP VS LINEAR PROBE CLIP ON LABELED EXAMPLES</vt:lpstr>
      <vt:lpstr>ZERO-SHOT CLIP VS OTHER TRAINED MODELS ON LABELED EXAMPLES</vt:lpstr>
      <vt:lpstr>ZERO-SHOT CLIP SCALING</vt:lpstr>
      <vt:lpstr>LINEAR PROBE OVER OTHER DATASETS</vt:lpstr>
      <vt:lpstr>ZERO-SHOT CLIP VS HUMANS</vt:lpstr>
      <vt:lpstr>ZERO SHOT VS RESNET ON DISTRIBUTION SHIFT</vt:lpstr>
      <vt:lpstr>ZERO SHOT VS RESNET ON DISTRIBUTION SHIFT</vt:lpstr>
      <vt:lpstr>LIMITATIONS</vt:lpstr>
      <vt:lpstr>LIMITATIONS</vt:lpstr>
      <vt:lpstr>BIAS</vt:lpstr>
      <vt:lpstr>BIAS</vt:lpstr>
      <vt:lpstr>BIAS</vt:lpstr>
      <vt:lpstr>KEY TAKEAWAYS</vt:lpstr>
      <vt:lpstr>REFERENCES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subject/>
  <dc:creator>Division of University Communications</dc:creator>
  <cp:keywords/>
  <dc:description/>
  <cp:lastModifiedBy>17164959628</cp:lastModifiedBy>
  <cp:revision>98</cp:revision>
  <dcterms:created xsi:type="dcterms:W3CDTF">2019-04-04T19:20:28Z</dcterms:created>
  <dcterms:modified xsi:type="dcterms:W3CDTF">2022-06-22T19:51:11Z</dcterms:modified>
  <cp:category/>
</cp:coreProperties>
</file>